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581247" y="0"/>
            <a:ext cx="5029200" cy="5029200"/>
          </a:xfrm>
          <a:custGeom>
            <a:avLst/>
            <a:gdLst/>
            <a:ahLst/>
            <a:cxnLst/>
            <a:rect l="l" t="t" r="r" b="b"/>
            <a:pathLst>
              <a:path w="5029200" h="5029200">
                <a:moveTo>
                  <a:pt x="2240280" y="0"/>
                </a:moveTo>
                <a:lnTo>
                  <a:pt x="2788920" y="0"/>
                </a:lnTo>
                <a:lnTo>
                  <a:pt x="5029200" y="5029200"/>
                </a:lnTo>
                <a:lnTo>
                  <a:pt x="0" y="5029200"/>
                </a:lnTo>
                <a:lnTo>
                  <a:pt x="224028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666847" y="0"/>
            <a:ext cx="6858000" cy="5943600"/>
          </a:xfrm>
          <a:custGeom>
            <a:avLst/>
            <a:gdLst/>
            <a:ahLst/>
            <a:cxnLst/>
            <a:rect l="l" t="t" r="r" b="b"/>
            <a:pathLst>
              <a:path w="6858000" h="5943600">
                <a:moveTo>
                  <a:pt x="2971800" y="0"/>
                </a:moveTo>
                <a:lnTo>
                  <a:pt x="3886200" y="0"/>
                </a:lnTo>
                <a:lnTo>
                  <a:pt x="6858000" y="5943600"/>
                </a:lnTo>
                <a:lnTo>
                  <a:pt x="0" y="5943600"/>
                </a:lnTo>
                <a:lnTo>
                  <a:pt x="297180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7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1463040"/>
            <a:ext cx="758952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立大志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7589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从培养孩子健康幸福力谈起 · 中篇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84048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0" y="42062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幸福的本质是什么？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484632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1206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立大志 · 给高收入高净值家庭的教育洞察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健康幸福力的完整认知链条</a:t>
            </a:r>
          </a:p>
        </p:txBody>
      </p:sp>
      <p:sp>
        <p:nvSpPr>
          <p:cNvPr id="3" name="Oval 2"/>
          <p:cNvSpPr/>
          <p:nvPr/>
        </p:nvSpPr>
        <p:spPr>
          <a:xfrm>
            <a:off x="2575407" y="1325880"/>
            <a:ext cx="1417320" cy="141732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FFFFFF"/>
                </a:solidFill>
                <a:latin typeface="Noto Sans CJK SC"/>
              </a:defRPr>
            </a:pPr>
            <a:r>
              <a:t>自我实现</a:t>
            </a:r>
            <a:br/>
            <a:r>
              <a:t>（起点）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020159" y="1965960"/>
            <a:ext cx="411480" cy="137160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4449927" y="1463040"/>
            <a:ext cx="1417320" cy="1417320"/>
          </a:xfrm>
          <a:prstGeom prst="ellipse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FFFFFF"/>
                </a:solidFill>
                <a:latin typeface="Noto Sans CJK SC"/>
              </a:defRPr>
            </a:pPr>
            <a:r>
              <a:t>三观自洽</a:t>
            </a:r>
            <a:br/>
            <a:r>
              <a:t>（幸福本质）</a:t>
            </a:r>
          </a:p>
        </p:txBody>
      </p:sp>
      <p:sp>
        <p:nvSpPr>
          <p:cNvPr id="6" name="Right Arrow 5"/>
          <p:cNvSpPr/>
          <p:nvPr/>
        </p:nvSpPr>
        <p:spPr>
          <a:xfrm>
            <a:off x="5894679" y="2103120"/>
            <a:ext cx="411480" cy="137160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6324447" y="1554480"/>
            <a:ext cx="1417320" cy="1417320"/>
          </a:xfrm>
          <a:prstGeom prst="ellipse">
            <a:avLst/>
          </a:prstGeom>
          <a:solidFill>
            <a:srgbClr val="178A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FFFFFF"/>
                </a:solidFill>
                <a:latin typeface="Noto Sans CJK SC"/>
              </a:defRPr>
            </a:pPr>
            <a:r>
              <a:t>避免内耗</a:t>
            </a:r>
            <a:br/>
            <a:r>
              <a:t>（关键过程）</a:t>
            </a:r>
          </a:p>
        </p:txBody>
      </p:sp>
      <p:sp>
        <p:nvSpPr>
          <p:cNvPr id="8" name="Right Arrow 7"/>
          <p:cNvSpPr/>
          <p:nvPr/>
        </p:nvSpPr>
        <p:spPr>
          <a:xfrm>
            <a:off x="7769199" y="2194560"/>
            <a:ext cx="411480" cy="137160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8198967" y="1463040"/>
            <a:ext cx="1417320" cy="1417320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00" b="1">
                <a:solidFill>
                  <a:srgbClr val="FFFFFF"/>
                </a:solidFill>
                <a:latin typeface="Noto Sans CJK SC"/>
              </a:defRPr>
            </a:pPr>
            <a:r>
              <a:t>志向定盘</a:t>
            </a:r>
            <a:br/>
            <a:r>
              <a:t>（动力核心）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291840"/>
            <a:ext cx="10728655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400" b="1">
                <a:solidFill>
                  <a:srgbClr val="B7791F"/>
                </a:solidFill>
                <a:latin typeface="Noto Serif CJK SC"/>
              </a:defRPr>
              <a:lnSpc>
                <a:spcPct val="150000"/>
              </a:lnSpc>
            </a:pPr>
            <a:r>
              <a:t>真正能让一个孩子主动选择平淡、并且在平淡中感到幸福的——</a:t>
            </a:r>
            <a:br/>
            <a:r>
              <a:t>是他心里有"我选过了、我知道我要什么"的底气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572000"/>
            <a:ext cx="10728655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1D4ED8"/>
                </a:solidFill>
                <a:latin typeface="Noto Serif CJK SC"/>
              </a:defRPr>
              <a:lnSpc>
                <a:spcPct val="160000"/>
              </a:lnSpc>
            </a:pPr>
            <a:r>
              <a:t>这个底气，就是志向。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809847" y="1828800"/>
            <a:ext cx="4572000" cy="5029200"/>
          </a:xfrm>
          <a:custGeom>
            <a:avLst/>
            <a:gdLst/>
            <a:ahLst/>
            <a:cxnLst/>
            <a:rect l="l" t="t" r="r" b="b"/>
            <a:pathLst>
              <a:path w="4572000" h="5029200">
                <a:moveTo>
                  <a:pt x="0" y="5029200"/>
                </a:moveTo>
                <a:lnTo>
                  <a:pt x="4572000" y="5029200"/>
                </a:lnTo>
                <a:lnTo>
                  <a:pt x="2971800" y="0"/>
                </a:lnTo>
                <a:lnTo>
                  <a:pt x="1600200" y="0"/>
                </a:lnTo>
                <a:lnTo>
                  <a:pt x="0" y="50292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895447" y="2743200"/>
            <a:ext cx="6400800" cy="4114800"/>
          </a:xfrm>
          <a:custGeom>
            <a:avLst/>
            <a:gdLst/>
            <a:ahLst/>
            <a:cxnLst/>
            <a:rect l="l" t="t" r="r" b="b"/>
            <a:pathLst>
              <a:path w="6400800" h="4114800">
                <a:moveTo>
                  <a:pt x="0" y="4114800"/>
                </a:moveTo>
                <a:lnTo>
                  <a:pt x="6400800" y="4114800"/>
                </a:lnTo>
                <a:lnTo>
                  <a:pt x="4343400" y="0"/>
                </a:lnTo>
                <a:lnTo>
                  <a:pt x="2057400" y="0"/>
                </a:lnTo>
                <a:lnTo>
                  <a:pt x="0" y="41148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72865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下篇预告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011680"/>
            <a:ext cx="91440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600" b="0">
                <a:solidFill>
                  <a:srgbClr val="FFFFFF"/>
                </a:solidFill>
                <a:latin typeface="Noto Serif CJK SC"/>
              </a:defRPr>
              <a:lnSpc>
                <a:spcPct val="140000"/>
              </a:lnSpc>
            </a:pPr>
            <a:r>
              <a:t>有志向和没有志向的孩子，</a:t>
            </a:r>
            <a:br/>
            <a:r>
              <a:t>在健康幸福力上差别有多大？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56616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3749039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"这个差别，是舒展地活和拧巴地撑的差别"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493776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21208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敬请期待 · 立大志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上篇回顾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3017520" cy="109728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成功 ≠ 幸福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5840" y="1645920"/>
            <a:ext cx="246888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444898" y="1097280"/>
            <a:ext cx="3017520" cy="109728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627778" y="128016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被动平庸 ≠ 幸福</a:t>
            </a:r>
          </a:p>
        </p:txBody>
      </p:sp>
      <p:sp>
        <p:nvSpPr>
          <p:cNvPr id="8" name="Rectangle 7"/>
          <p:cNvSpPr/>
          <p:nvPr/>
        </p:nvSpPr>
        <p:spPr>
          <a:xfrm>
            <a:off x="4719218" y="1645920"/>
            <a:ext cx="246888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58276" y="1097280"/>
            <a:ext cx="3017520" cy="109728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341156" y="128016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即时满足 ≠ 幸福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32596" y="1645920"/>
            <a:ext cx="246888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256032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D4ED8"/>
                </a:solidFill>
                <a:latin typeface="Noto Serif CJK SC"/>
              </a:defRPr>
              <a:lnSpc>
                <a:spcPct val="160000"/>
              </a:lnSpc>
            </a:pPr>
            <a:r>
              <a:t>共同错误：把幸福当"外部条件"的结果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29184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"本篇核心——健康幸福的本质，是内在自洽"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第一层 · 健康幸福是什么？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"健康幸福，不来自你拥有什么，来自你成为了谁"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11680"/>
            <a:ext cx="10728655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29999"/>
              </a:lnSpc>
            </a:pPr>
            <a:r>
              <a:t>① 马斯洛需求最顶层——不是金钱地位，是自我实现</a:t>
            </a:r>
          </a:p>
          <a:p>
            <a:pPr algn="l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29999"/>
              </a:lnSpc>
            </a:pPr>
            <a:r>
              <a:t>② 自我实现 = 成为你本应该成为的人</a:t>
            </a:r>
          </a:p>
          <a:p>
            <a:pPr algn="l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29999"/>
              </a:lnSpc>
            </a:pPr>
            <a:r>
              <a:t>③ 让你的潜能发挥、天赋施展，活出"本来该有的样子"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4846320"/>
            <a:ext cx="10728655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  <a:solidFill>
            <a:srgbClr val="94a3b8">
              <a:alpha val="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为什么"什么都有"的人不幸福？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"外部条件齐全，内在却对不上号"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728655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50000"/>
              </a:lnSpc>
            </a:pPr>
            <a:r>
              <a:t>房子、车子、存款、头衔都有了</a:t>
            </a:r>
          </a:p>
          <a:p>
            <a:pPr algn="ctr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50000"/>
              </a:lnSpc>
            </a:pPr>
            <a:r>
              <a:t>但他说不清"我是谁"，不知道为什么活着</a:t>
            </a:r>
          </a:p>
          <a:p>
            <a:pPr algn="ctr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50000"/>
              </a:lnSpc>
            </a:pPr>
            <a:r>
              <a:t>拥有了所有"外部条件"，丢失了"内在自洽"</a:t>
            </a:r>
          </a:p>
        </p:txBody>
      </p:sp>
      <p:sp>
        <p:nvSpPr>
          <p:cNvPr id="6" name="Down Arrow 5"/>
          <p:cNvSpPr/>
          <p:nvPr/>
        </p:nvSpPr>
        <p:spPr>
          <a:xfrm>
            <a:off x="3657600" y="4754880"/>
            <a:ext cx="137160" cy="27432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Down Arrow 6"/>
          <p:cNvSpPr/>
          <p:nvPr/>
        </p:nvSpPr>
        <p:spPr>
          <a:xfrm>
            <a:off x="5303520" y="4754880"/>
            <a:ext cx="137160" cy="27432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Down Arrow 7"/>
          <p:cNvSpPr/>
          <p:nvPr/>
        </p:nvSpPr>
        <p:spPr>
          <a:xfrm>
            <a:off x="6949440" y="4754880"/>
            <a:ext cx="137160" cy="27432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第二层 · 健康幸福的公式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728655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幸福 = 身体条件 × 个人志向三观 × 外界期许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645920"/>
            <a:ext cx="3200400" cy="16459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05840" y="1783080"/>
            <a:ext cx="265176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身体条件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2240280"/>
            <a:ext cx="26517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天赋、性格、精力</a:t>
            </a:r>
            <a:br/>
            <a:r>
              <a:t>——天生的底色</a:t>
            </a:r>
          </a:p>
        </p:txBody>
      </p:sp>
      <p:sp>
        <p:nvSpPr>
          <p:cNvPr id="7" name="Rectangle 6"/>
          <p:cNvSpPr/>
          <p:nvPr/>
        </p:nvSpPr>
        <p:spPr>
          <a:xfrm>
            <a:off x="4399178" y="1645920"/>
            <a:ext cx="3200400" cy="16459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673498" y="1783080"/>
            <a:ext cx="2651760" cy="32004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个人志向三观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3498" y="2240280"/>
            <a:ext cx="26517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你想成为谁</a:t>
            </a:r>
            <a:br/>
            <a:r>
              <a:t>——主动选择的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6836" y="1645920"/>
            <a:ext cx="3200400" cy="16459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341156" y="1783080"/>
            <a:ext cx="2651760" cy="320040"/>
          </a:xfrm>
          <a:prstGeom prst="rect">
            <a:avLst/>
          </a:prstGeom>
          <a:ln>
            <a:noFill/>
          </a:ln>
          <a:solidFill>
            <a:srgbClr val="1d4ed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外界期许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41156" y="2240280"/>
            <a:ext cx="26517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家庭、社会、环境</a:t>
            </a:r>
            <a:br/>
            <a:r>
              <a:t>——外部施加的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6576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"三者自洽 = 舒展；三者冲突 = 拧巴"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自洽与不自洽，两种人生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5847" y="1097280"/>
            <a:ext cx="25603" cy="32004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14300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不自洽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5029200" cy="21031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内向安静的人被要求</a:t>
            </a:r>
            <a:br/>
            <a:r>
              <a:t>"擅社交、会演讲"</a:t>
            </a:r>
            <a:br/>
            <a:r>
              <a:t>——不知道自己是誰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371600" y="3840480"/>
            <a:ext cx="3200400" cy="109728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0" y="114300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自洽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691640"/>
            <a:ext cx="5029200" cy="21031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身体条件适合想做的事</a:t>
            </a:r>
            <a:br/>
            <a:r>
              <a:t>外界要求和你选择不冲突</a:t>
            </a:r>
            <a:br/>
            <a:r>
              <a:t>——"你就是你"</a:t>
            </a:r>
          </a:p>
        </p:txBody>
      </p:sp>
      <p:sp>
        <p:nvSpPr>
          <p:cNvPr id="9" name="Up Arrow 8"/>
          <p:cNvSpPr/>
          <p:nvPr/>
        </p:nvSpPr>
        <p:spPr>
          <a:xfrm>
            <a:off x="7772400" y="3840480"/>
            <a:ext cx="228600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2976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"不自洽就是内耗的来源，长期内耗是抑郁的温床"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  <a:solidFill>
            <a:srgbClr val="94a3b8">
              <a:alpha val="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第三层 · 内耗是怎么产生的？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从小被灌输"你应该是某某样"，但内心知道自己"是另一种人"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1645920"/>
            <a:ext cx="219456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顺从父母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286000" y="2194560"/>
            <a:ext cx="1371600" cy="137160"/>
          </a:xfrm>
          <a:prstGeom prst="right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840480" y="256032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压抑自己</a:t>
            </a:r>
          </a:p>
        </p:txBody>
      </p:sp>
      <p:sp>
        <p:nvSpPr>
          <p:cNvPr id="8" name="Rectangle 7"/>
          <p:cNvSpPr/>
          <p:nvPr/>
        </p:nvSpPr>
        <p:spPr>
          <a:xfrm>
            <a:off x="8686800" y="1645920"/>
            <a:ext cx="219456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顺从自己</a:t>
            </a:r>
          </a:p>
        </p:txBody>
      </p:sp>
      <p:sp>
        <p:nvSpPr>
          <p:cNvPr id="9" name="Right Arrow 8"/>
          <p:cNvSpPr/>
          <p:nvPr/>
        </p:nvSpPr>
        <p:spPr>
          <a:xfrm>
            <a:off x="9144000" y="2194560"/>
            <a:ext cx="1371600" cy="137160"/>
          </a:xfrm>
          <a:prstGeom prst="right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0" y="256032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对抗父母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3474720" y="3017520"/>
            <a:ext cx="274320" cy="45720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Down Arrow 11"/>
          <p:cNvSpPr/>
          <p:nvPr/>
        </p:nvSpPr>
        <p:spPr>
          <a:xfrm>
            <a:off x="8412480" y="3017520"/>
            <a:ext cx="274320" cy="45720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3657600"/>
            <a:ext cx="27432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双重失去的恐惧</a:t>
            </a:r>
          </a:p>
        </p:txBody>
      </p:sp>
      <p:sp>
        <p:nvSpPr>
          <p:cNvPr id="14" name="Down Arrow 13"/>
          <p:cNvSpPr/>
          <p:nvPr/>
        </p:nvSpPr>
        <p:spPr>
          <a:xfrm>
            <a:off x="5760720" y="4206240"/>
            <a:ext cx="365760" cy="548640"/>
          </a:xfrm>
          <a:prstGeom prst="down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0" y="4937760"/>
            <a:ext cx="2743200" cy="320040"/>
          </a:xfrm>
          <a:prstGeom prst="rect">
            <a:avLst/>
          </a:prstGeom>
          <a:ln>
            <a:noFill/>
          </a:ln>
          <a:solidFill>
            <a:srgbClr val="94a3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"随便吧"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54864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"无论选哪边都要承受失去，孩子变得麻木——随便吧"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  <a:solidFill>
            <a:srgbClr val="94a3b8">
              <a:alpha val="7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不敢有想法的孩子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"既无法满足外界，也不敢听从内心，就干脆什么都不想要"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03120"/>
            <a:ext cx="10728655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50000"/>
              </a:lnSpc>
            </a:pPr>
            <a:r>
              <a:t>"都行"……"我不知道"……"随便"</a:t>
            </a:r>
          </a:p>
          <a:p>
            <a:pPr algn="ctr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50000"/>
              </a:lnSpc>
            </a:pPr>
            <a:r>
              <a:t>不是真的没想法</a:t>
            </a:r>
          </a:p>
          <a:p>
            <a:pPr algn="ctr">
              <a:defRPr sz="2200">
                <a:solidFill>
                  <a:srgbClr val="1E293B"/>
                </a:solidFill>
                <a:latin typeface="Noto Sans CJK SC"/>
              </a:defRPr>
              <a:lnSpc>
                <a:spcPct val="250000"/>
              </a:lnSpc>
            </a:pPr>
            <a:r>
              <a:t>是不敢有想法——有了想法就要选择，选择就可能失去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728655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0">
                <a:solidFill>
                  <a:srgbClr val="94A3B8"/>
                </a:solidFill>
                <a:latin typeface="Noto Serif CJK SC"/>
              </a:defRPr>
              <a:lnSpc>
                <a:spcPct val="160000"/>
              </a:lnSpc>
            </a:pPr>
            <a:r>
              <a:t>"平平淡淡"不是选择，是自我保护式的撤退。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第四层 · 志向，是三观自洽的定盘星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6868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D4ED8"/>
                </a:solidFill>
                <a:latin typeface="Noto Serif CJK SC"/>
              </a:defRPr>
              <a:lnSpc>
                <a:spcPct val="160000"/>
              </a:lnSpc>
            </a:pPr>
            <a:r>
              <a:t>志向不是"考哪个大学"，是"想成为什么样的人"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5847" y="1463040"/>
            <a:ext cx="25603" cy="292608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08760"/>
            <a:ext cx="201168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没有志向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03120"/>
            <a:ext cx="50292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逃避——不知道该往哪走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371600" y="3291840"/>
            <a:ext cx="3200400" cy="109728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0" y="150876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有志向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✅ 身体条件：适合就用好，不适合就调整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✅ 外界期许：一致就拥抱，不一致至少知道哪里不一致</a:t>
            </a:r>
          </a:p>
        </p:txBody>
      </p:sp>
      <p:sp>
        <p:nvSpPr>
          <p:cNvPr id="10" name="Up Arrow 9"/>
          <p:cNvSpPr/>
          <p:nvPr/>
        </p:nvSpPr>
        <p:spPr>
          <a:xfrm>
            <a:off x="8046720" y="3474720"/>
            <a:ext cx="228600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2976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"没有志向的孩子在逃避，有志向的孩子在取舍"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